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8" r:id="rId2"/>
    <p:sldId id="305" r:id="rId3"/>
    <p:sldId id="314" r:id="rId4"/>
    <p:sldId id="315" r:id="rId5"/>
    <p:sldId id="310" r:id="rId6"/>
    <p:sldId id="295" r:id="rId7"/>
    <p:sldId id="316" r:id="rId8"/>
    <p:sldId id="308" r:id="rId9"/>
    <p:sldId id="274" r:id="rId10"/>
  </p:sldIdLst>
  <p:sldSz cx="20464463" cy="13966825"/>
  <p:notesSz cx="6858000" cy="9144000"/>
  <p:defaultTextStyle>
    <a:defPPr>
      <a:defRPr lang="pt-BR"/>
    </a:defPPr>
    <a:lvl1pPr marL="0" algn="l" defTabSz="19667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983367" algn="l" defTabSz="19667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1966730" algn="l" defTabSz="19667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2950097" algn="l" defTabSz="19667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3933463" algn="l" defTabSz="19667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4916829" algn="l" defTabSz="19667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5900195" algn="l" defTabSz="19667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6883562" algn="l" defTabSz="19667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7866925" algn="l" defTabSz="19667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E36"/>
    <a:srgbClr val="468C3C"/>
    <a:srgbClr val="48923E"/>
    <a:srgbClr val="58B24C"/>
    <a:srgbClr val="66B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14" autoAdjust="0"/>
  </p:normalViewPr>
  <p:slideViewPr>
    <p:cSldViewPr>
      <p:cViewPr>
        <p:scale>
          <a:sx n="50" d="100"/>
          <a:sy n="50" d="100"/>
        </p:scale>
        <p:origin x="-1488" y="-240"/>
      </p:cViewPr>
      <p:guideLst>
        <p:guide orient="horz" pos="4399"/>
        <p:guide pos="64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3CAE17-8DCC-4998-B292-F67DDCC61374}" type="doc">
      <dgm:prSet loTypeId="urn:microsoft.com/office/officeart/2005/8/layout/hierarchy3" loCatId="hierarchy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768DC4D0-9490-4465-A635-B18D878CCF17}">
      <dgm:prSet phldrT="[Texto]" custT="1"/>
      <dgm:spPr>
        <a:solidFill>
          <a:schemeClr val="lt2">
            <a:hueOff val="0"/>
            <a:satOff val="0"/>
            <a:lumOff val="0"/>
          </a:schemeClr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pt-BR" sz="6600" b="1" i="1" dirty="0" err="1" smtClean="0">
              <a:solidFill>
                <a:schemeClr val="tx1"/>
              </a:solidFill>
            </a:rPr>
            <a:t>Knowledge</a:t>
          </a:r>
          <a:r>
            <a:rPr lang="pt-BR" sz="6600" b="1" i="1" dirty="0" smtClean="0">
              <a:solidFill>
                <a:schemeClr val="tx1"/>
              </a:solidFill>
            </a:rPr>
            <a:t> as a Service</a:t>
          </a:r>
          <a:endParaRPr lang="pt-BR" sz="6600" b="1" i="1" dirty="0">
            <a:solidFill>
              <a:schemeClr val="tx1"/>
            </a:solidFill>
          </a:endParaRPr>
        </a:p>
      </dgm:t>
    </dgm:pt>
    <dgm:pt modelId="{453A9A0D-FCE0-4318-B10B-C69030126FBD}" type="parTrans" cxnId="{45CE52A7-E912-4833-B724-CDF22FCEAA91}">
      <dgm:prSet/>
      <dgm:spPr/>
      <dgm:t>
        <a:bodyPr/>
        <a:lstStyle/>
        <a:p>
          <a:endParaRPr lang="pt-BR"/>
        </a:p>
      </dgm:t>
    </dgm:pt>
    <dgm:pt modelId="{84CDD600-B524-4C2C-999C-3D202131187E}" type="sibTrans" cxnId="{45CE52A7-E912-4833-B724-CDF22FCEAA91}">
      <dgm:prSet/>
      <dgm:spPr/>
      <dgm:t>
        <a:bodyPr/>
        <a:lstStyle/>
        <a:p>
          <a:endParaRPr lang="pt-BR"/>
        </a:p>
      </dgm:t>
    </dgm:pt>
    <dgm:pt modelId="{55244C87-5460-4DE3-ABD6-9CF6AE0F08E9}">
      <dgm:prSet phldrT="[Texto]" custT="1"/>
      <dgm:spPr>
        <a:solidFill>
          <a:schemeClr val="lt2">
            <a:hueOff val="0"/>
            <a:satOff val="0"/>
            <a:lumOff val="0"/>
          </a:schemeClr>
        </a:solidFill>
        <a:ln w="38100"/>
      </dgm:spPr>
      <dgm:t>
        <a:bodyPr/>
        <a:lstStyle/>
        <a:p>
          <a:r>
            <a:rPr lang="pt-BR" sz="4000" b="1" i="0" dirty="0" smtClean="0"/>
            <a:t>Relatórios de visitas automatizados por IA</a:t>
          </a:r>
          <a:endParaRPr lang="pt-BR" sz="4000" b="0" i="0" dirty="0"/>
        </a:p>
      </dgm:t>
    </dgm:pt>
    <dgm:pt modelId="{9F196723-C5E7-434E-AD7B-2630F0411F8E}" type="parTrans" cxnId="{7CD4270F-0441-46C1-8C6C-229CA6FD9C0B}">
      <dgm:prSet/>
      <dgm:spPr>
        <a:ln w="50800"/>
      </dgm:spPr>
      <dgm:t>
        <a:bodyPr/>
        <a:lstStyle/>
        <a:p>
          <a:endParaRPr lang="pt-BR"/>
        </a:p>
      </dgm:t>
    </dgm:pt>
    <dgm:pt modelId="{D65B5BC2-58E7-4D71-B5F8-7F79AEBD3BAA}" type="sibTrans" cxnId="{7CD4270F-0441-46C1-8C6C-229CA6FD9C0B}">
      <dgm:prSet/>
      <dgm:spPr/>
      <dgm:t>
        <a:bodyPr/>
        <a:lstStyle/>
        <a:p>
          <a:endParaRPr lang="pt-BR"/>
        </a:p>
      </dgm:t>
    </dgm:pt>
    <dgm:pt modelId="{1D682FB9-F0F4-41C7-8227-DC6213F1C6E7}">
      <dgm:prSet phldrT="[Texto]" custT="1"/>
      <dgm:spPr>
        <a:solidFill>
          <a:schemeClr val="lt2">
            <a:hueOff val="0"/>
            <a:satOff val="0"/>
            <a:lumOff val="0"/>
          </a:schemeClr>
        </a:solidFill>
        <a:ln w="38100"/>
      </dgm:spPr>
      <dgm:t>
        <a:bodyPr/>
        <a:lstStyle/>
        <a:p>
          <a:r>
            <a:rPr lang="pt-BR" sz="4000" b="1" i="0" dirty="0" smtClean="0"/>
            <a:t>Informações armazenadas em banco de dados online</a:t>
          </a:r>
        </a:p>
      </dgm:t>
    </dgm:pt>
    <dgm:pt modelId="{D1D9642D-BBC6-4C22-8FF8-1E60FAB61E48}" type="parTrans" cxnId="{2469FF15-4017-499F-85A4-0173C9E2FB75}">
      <dgm:prSet/>
      <dgm:spPr>
        <a:ln w="50800"/>
      </dgm:spPr>
      <dgm:t>
        <a:bodyPr/>
        <a:lstStyle/>
        <a:p>
          <a:endParaRPr lang="pt-BR"/>
        </a:p>
      </dgm:t>
    </dgm:pt>
    <dgm:pt modelId="{7C0E1C57-9FB0-4424-9C5A-964AE306E8D3}" type="sibTrans" cxnId="{2469FF15-4017-499F-85A4-0173C9E2FB75}">
      <dgm:prSet/>
      <dgm:spPr/>
      <dgm:t>
        <a:bodyPr/>
        <a:lstStyle/>
        <a:p>
          <a:endParaRPr lang="pt-BR"/>
        </a:p>
      </dgm:t>
    </dgm:pt>
    <dgm:pt modelId="{96193574-FB16-4C42-AFDA-5B9F05380D80}">
      <dgm:prSet custT="1"/>
      <dgm:spPr>
        <a:solidFill>
          <a:schemeClr val="lt2">
            <a:hueOff val="0"/>
            <a:satOff val="0"/>
            <a:lumOff val="0"/>
          </a:schemeClr>
        </a:solidFill>
        <a:ln w="38100"/>
      </dgm:spPr>
      <dgm:t>
        <a:bodyPr/>
        <a:lstStyle/>
        <a:p>
          <a:r>
            <a:rPr lang="pt-BR" sz="4000" b="1" dirty="0" smtClean="0"/>
            <a:t>Conteúdo digital </a:t>
          </a:r>
        </a:p>
        <a:p>
          <a:endParaRPr lang="pt-BR" sz="4000" b="1" dirty="0" smtClean="0"/>
        </a:p>
        <a:p>
          <a:endParaRPr lang="pt-BR" sz="4000" dirty="0"/>
        </a:p>
      </dgm:t>
    </dgm:pt>
    <dgm:pt modelId="{9AB91252-8ED4-48E5-8497-DB52ABDF6544}" type="parTrans" cxnId="{948250B1-3684-4951-A6C8-D4AA1F1D4E39}">
      <dgm:prSet/>
      <dgm:spPr>
        <a:ln w="50800"/>
      </dgm:spPr>
      <dgm:t>
        <a:bodyPr/>
        <a:lstStyle/>
        <a:p>
          <a:endParaRPr lang="pt-BR"/>
        </a:p>
      </dgm:t>
    </dgm:pt>
    <dgm:pt modelId="{E0A1D3B2-3DEF-40D9-95C6-C6C540D7DBF0}" type="sibTrans" cxnId="{948250B1-3684-4951-A6C8-D4AA1F1D4E39}">
      <dgm:prSet/>
      <dgm:spPr/>
      <dgm:t>
        <a:bodyPr/>
        <a:lstStyle/>
        <a:p>
          <a:endParaRPr lang="pt-BR"/>
        </a:p>
      </dgm:t>
    </dgm:pt>
    <dgm:pt modelId="{F405A6C2-3934-4DCC-AEF5-7A8702A7073F}" type="pres">
      <dgm:prSet presAssocID="{193CAE17-8DCC-4998-B292-F67DDCC6137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C83FD027-8A90-4A73-A687-317707E39358}" type="pres">
      <dgm:prSet presAssocID="{768DC4D0-9490-4465-A635-B18D878CCF17}" presName="root" presStyleCnt="0"/>
      <dgm:spPr/>
    </dgm:pt>
    <dgm:pt modelId="{FBF75A7A-C79C-4273-BD7A-153E355D64BA}" type="pres">
      <dgm:prSet presAssocID="{768DC4D0-9490-4465-A635-B18D878CCF17}" presName="rootComposite" presStyleCnt="0"/>
      <dgm:spPr/>
    </dgm:pt>
    <dgm:pt modelId="{BE50A3FF-8966-450B-B115-8C4E5AB6B83C}" type="pres">
      <dgm:prSet presAssocID="{768DC4D0-9490-4465-A635-B18D878CCF17}" presName="rootText" presStyleLbl="node1" presStyleIdx="0" presStyleCnt="1" custScaleX="145540"/>
      <dgm:spPr/>
      <dgm:t>
        <a:bodyPr/>
        <a:lstStyle/>
        <a:p>
          <a:endParaRPr lang="pt-BR"/>
        </a:p>
      </dgm:t>
    </dgm:pt>
    <dgm:pt modelId="{B256A539-CD6C-4C5D-AD55-D7B62643A73B}" type="pres">
      <dgm:prSet presAssocID="{768DC4D0-9490-4465-A635-B18D878CCF17}" presName="rootConnector" presStyleLbl="node1" presStyleIdx="0" presStyleCnt="1"/>
      <dgm:spPr/>
      <dgm:t>
        <a:bodyPr/>
        <a:lstStyle/>
        <a:p>
          <a:endParaRPr lang="pt-BR"/>
        </a:p>
      </dgm:t>
    </dgm:pt>
    <dgm:pt modelId="{9F6789BC-C00E-410E-BC13-19CF16F832CF}" type="pres">
      <dgm:prSet presAssocID="{768DC4D0-9490-4465-A635-B18D878CCF17}" presName="childShape" presStyleCnt="0"/>
      <dgm:spPr/>
    </dgm:pt>
    <dgm:pt modelId="{8A7AD85C-40F3-409A-A1C0-8D707B49ECBF}" type="pres">
      <dgm:prSet presAssocID="{9F196723-C5E7-434E-AD7B-2630F0411F8E}" presName="Name13" presStyleLbl="parChTrans1D2" presStyleIdx="0" presStyleCnt="3"/>
      <dgm:spPr/>
      <dgm:t>
        <a:bodyPr/>
        <a:lstStyle/>
        <a:p>
          <a:endParaRPr lang="pt-BR"/>
        </a:p>
      </dgm:t>
    </dgm:pt>
    <dgm:pt modelId="{10D5F0D8-E964-4D4A-8378-04E6C850B183}" type="pres">
      <dgm:prSet presAssocID="{55244C87-5460-4DE3-ABD6-9CF6AE0F08E9}" presName="childText" presStyleLbl="bgAcc1" presStyleIdx="0" presStyleCnt="3" custScaleX="12870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2AFAC1F-DD11-4749-B5BC-DDAC74B2982B}" type="pres">
      <dgm:prSet presAssocID="{D1D9642D-BBC6-4C22-8FF8-1E60FAB61E48}" presName="Name13" presStyleLbl="parChTrans1D2" presStyleIdx="1" presStyleCnt="3"/>
      <dgm:spPr/>
      <dgm:t>
        <a:bodyPr/>
        <a:lstStyle/>
        <a:p>
          <a:endParaRPr lang="pt-BR"/>
        </a:p>
      </dgm:t>
    </dgm:pt>
    <dgm:pt modelId="{7D704A4C-6E2F-48FC-A198-CB1B26772ED3}" type="pres">
      <dgm:prSet presAssocID="{1D682FB9-F0F4-41C7-8227-DC6213F1C6E7}" presName="childText" presStyleLbl="bgAcc1" presStyleIdx="1" presStyleCnt="3" custScaleX="12870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BFEE55F-FD87-43BE-9A06-1E2E9A2E52D1}" type="pres">
      <dgm:prSet presAssocID="{9AB91252-8ED4-48E5-8497-DB52ABDF6544}" presName="Name13" presStyleLbl="parChTrans1D2" presStyleIdx="2" presStyleCnt="3"/>
      <dgm:spPr/>
      <dgm:t>
        <a:bodyPr/>
        <a:lstStyle/>
        <a:p>
          <a:endParaRPr lang="pt-BR"/>
        </a:p>
      </dgm:t>
    </dgm:pt>
    <dgm:pt modelId="{E7FB35B4-3D8C-4CD6-9B11-3A137E4B3D96}" type="pres">
      <dgm:prSet presAssocID="{96193574-FB16-4C42-AFDA-5B9F05380D80}" presName="childText" presStyleLbl="bgAcc1" presStyleIdx="2" presStyleCnt="3" custScaleX="12870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CD4270F-0441-46C1-8C6C-229CA6FD9C0B}" srcId="{768DC4D0-9490-4465-A635-B18D878CCF17}" destId="{55244C87-5460-4DE3-ABD6-9CF6AE0F08E9}" srcOrd="0" destOrd="0" parTransId="{9F196723-C5E7-434E-AD7B-2630F0411F8E}" sibTransId="{D65B5BC2-58E7-4D71-B5F8-7F79AEBD3BAA}"/>
    <dgm:cxn modelId="{E8F27A0D-E370-42F7-BC90-33D6A4281431}" type="presOf" srcId="{1D682FB9-F0F4-41C7-8227-DC6213F1C6E7}" destId="{7D704A4C-6E2F-48FC-A198-CB1B26772ED3}" srcOrd="0" destOrd="0" presId="urn:microsoft.com/office/officeart/2005/8/layout/hierarchy3"/>
    <dgm:cxn modelId="{EBAB2B58-2A9C-487E-8FD3-1D52BB91B385}" type="presOf" srcId="{768DC4D0-9490-4465-A635-B18D878CCF17}" destId="{B256A539-CD6C-4C5D-AD55-D7B62643A73B}" srcOrd="1" destOrd="0" presId="urn:microsoft.com/office/officeart/2005/8/layout/hierarchy3"/>
    <dgm:cxn modelId="{2469FF15-4017-499F-85A4-0173C9E2FB75}" srcId="{768DC4D0-9490-4465-A635-B18D878CCF17}" destId="{1D682FB9-F0F4-41C7-8227-DC6213F1C6E7}" srcOrd="1" destOrd="0" parTransId="{D1D9642D-BBC6-4C22-8FF8-1E60FAB61E48}" sibTransId="{7C0E1C57-9FB0-4424-9C5A-964AE306E8D3}"/>
    <dgm:cxn modelId="{F89241F2-5D12-4B79-8F42-62886AFD3CFD}" type="presOf" srcId="{193CAE17-8DCC-4998-B292-F67DDCC61374}" destId="{F405A6C2-3934-4DCC-AEF5-7A8702A7073F}" srcOrd="0" destOrd="0" presId="urn:microsoft.com/office/officeart/2005/8/layout/hierarchy3"/>
    <dgm:cxn modelId="{FCC88665-C6FA-47E5-ABE3-A145FF6040EF}" type="presOf" srcId="{55244C87-5460-4DE3-ABD6-9CF6AE0F08E9}" destId="{10D5F0D8-E964-4D4A-8378-04E6C850B183}" srcOrd="0" destOrd="0" presId="urn:microsoft.com/office/officeart/2005/8/layout/hierarchy3"/>
    <dgm:cxn modelId="{E386286C-5E8E-418D-9FE6-63E2D66CBD89}" type="presOf" srcId="{9F196723-C5E7-434E-AD7B-2630F0411F8E}" destId="{8A7AD85C-40F3-409A-A1C0-8D707B49ECBF}" srcOrd="0" destOrd="0" presId="urn:microsoft.com/office/officeart/2005/8/layout/hierarchy3"/>
    <dgm:cxn modelId="{948250B1-3684-4951-A6C8-D4AA1F1D4E39}" srcId="{768DC4D0-9490-4465-A635-B18D878CCF17}" destId="{96193574-FB16-4C42-AFDA-5B9F05380D80}" srcOrd="2" destOrd="0" parTransId="{9AB91252-8ED4-48E5-8497-DB52ABDF6544}" sibTransId="{E0A1D3B2-3DEF-40D9-95C6-C6C540D7DBF0}"/>
    <dgm:cxn modelId="{8AFB3159-648B-402D-BEC9-A015AA005956}" type="presOf" srcId="{96193574-FB16-4C42-AFDA-5B9F05380D80}" destId="{E7FB35B4-3D8C-4CD6-9B11-3A137E4B3D96}" srcOrd="0" destOrd="0" presId="urn:microsoft.com/office/officeart/2005/8/layout/hierarchy3"/>
    <dgm:cxn modelId="{D9BD352A-E3CB-45D9-91B7-F7F6F85213A7}" type="presOf" srcId="{9AB91252-8ED4-48E5-8497-DB52ABDF6544}" destId="{1BFEE55F-FD87-43BE-9A06-1E2E9A2E52D1}" srcOrd="0" destOrd="0" presId="urn:microsoft.com/office/officeart/2005/8/layout/hierarchy3"/>
    <dgm:cxn modelId="{C93ECAA6-72D5-45A0-AC4C-6E314DFB8E2C}" type="presOf" srcId="{D1D9642D-BBC6-4C22-8FF8-1E60FAB61E48}" destId="{32AFAC1F-DD11-4749-B5BC-DDAC74B2982B}" srcOrd="0" destOrd="0" presId="urn:microsoft.com/office/officeart/2005/8/layout/hierarchy3"/>
    <dgm:cxn modelId="{3F827DA2-5BD2-4763-96DF-D0EA9755466A}" type="presOf" srcId="{768DC4D0-9490-4465-A635-B18D878CCF17}" destId="{BE50A3FF-8966-450B-B115-8C4E5AB6B83C}" srcOrd="0" destOrd="0" presId="urn:microsoft.com/office/officeart/2005/8/layout/hierarchy3"/>
    <dgm:cxn modelId="{45CE52A7-E912-4833-B724-CDF22FCEAA91}" srcId="{193CAE17-8DCC-4998-B292-F67DDCC61374}" destId="{768DC4D0-9490-4465-A635-B18D878CCF17}" srcOrd="0" destOrd="0" parTransId="{453A9A0D-FCE0-4318-B10B-C69030126FBD}" sibTransId="{84CDD600-B524-4C2C-999C-3D202131187E}"/>
    <dgm:cxn modelId="{54A28613-60ED-48E3-823E-4B67663189AD}" type="presParOf" srcId="{F405A6C2-3934-4DCC-AEF5-7A8702A7073F}" destId="{C83FD027-8A90-4A73-A687-317707E39358}" srcOrd="0" destOrd="0" presId="urn:microsoft.com/office/officeart/2005/8/layout/hierarchy3"/>
    <dgm:cxn modelId="{B55D87E2-F6EE-45B1-8902-B16F1B556F20}" type="presParOf" srcId="{C83FD027-8A90-4A73-A687-317707E39358}" destId="{FBF75A7A-C79C-4273-BD7A-153E355D64BA}" srcOrd="0" destOrd="0" presId="urn:microsoft.com/office/officeart/2005/8/layout/hierarchy3"/>
    <dgm:cxn modelId="{652006DD-3F1A-4C66-9D7D-A5C07D34B2B1}" type="presParOf" srcId="{FBF75A7A-C79C-4273-BD7A-153E355D64BA}" destId="{BE50A3FF-8966-450B-B115-8C4E5AB6B83C}" srcOrd="0" destOrd="0" presId="urn:microsoft.com/office/officeart/2005/8/layout/hierarchy3"/>
    <dgm:cxn modelId="{230AA5E3-DBF2-4E47-8E37-1FF083F6F16F}" type="presParOf" srcId="{FBF75A7A-C79C-4273-BD7A-153E355D64BA}" destId="{B256A539-CD6C-4C5D-AD55-D7B62643A73B}" srcOrd="1" destOrd="0" presId="urn:microsoft.com/office/officeart/2005/8/layout/hierarchy3"/>
    <dgm:cxn modelId="{CF09F161-DD5E-4B0F-BBE2-537BF2A3AA3E}" type="presParOf" srcId="{C83FD027-8A90-4A73-A687-317707E39358}" destId="{9F6789BC-C00E-410E-BC13-19CF16F832CF}" srcOrd="1" destOrd="0" presId="urn:microsoft.com/office/officeart/2005/8/layout/hierarchy3"/>
    <dgm:cxn modelId="{5AC83468-C3FE-4353-B9C0-81ED1DDD8C7D}" type="presParOf" srcId="{9F6789BC-C00E-410E-BC13-19CF16F832CF}" destId="{8A7AD85C-40F3-409A-A1C0-8D707B49ECBF}" srcOrd="0" destOrd="0" presId="urn:microsoft.com/office/officeart/2005/8/layout/hierarchy3"/>
    <dgm:cxn modelId="{63C38258-F3E6-4047-83A1-58DB10C8813F}" type="presParOf" srcId="{9F6789BC-C00E-410E-BC13-19CF16F832CF}" destId="{10D5F0D8-E964-4D4A-8378-04E6C850B183}" srcOrd="1" destOrd="0" presId="urn:microsoft.com/office/officeart/2005/8/layout/hierarchy3"/>
    <dgm:cxn modelId="{CFA20069-0E5A-4665-A40E-C6E90ECC8BAF}" type="presParOf" srcId="{9F6789BC-C00E-410E-BC13-19CF16F832CF}" destId="{32AFAC1F-DD11-4749-B5BC-DDAC74B2982B}" srcOrd="2" destOrd="0" presId="urn:microsoft.com/office/officeart/2005/8/layout/hierarchy3"/>
    <dgm:cxn modelId="{36E711C2-BD1A-4520-B7DD-0CD52E3A7D48}" type="presParOf" srcId="{9F6789BC-C00E-410E-BC13-19CF16F832CF}" destId="{7D704A4C-6E2F-48FC-A198-CB1B26772ED3}" srcOrd="3" destOrd="0" presId="urn:microsoft.com/office/officeart/2005/8/layout/hierarchy3"/>
    <dgm:cxn modelId="{08519A4E-C27F-4DFE-9A72-ECD49B26C70C}" type="presParOf" srcId="{9F6789BC-C00E-410E-BC13-19CF16F832CF}" destId="{1BFEE55F-FD87-43BE-9A06-1E2E9A2E52D1}" srcOrd="4" destOrd="0" presId="urn:microsoft.com/office/officeart/2005/8/layout/hierarchy3"/>
    <dgm:cxn modelId="{A133A378-A210-4A03-8160-0DE705D65768}" type="presParOf" srcId="{9F6789BC-C00E-410E-BC13-19CF16F832CF}" destId="{E7FB35B4-3D8C-4CD6-9B11-3A137E4B3D96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0A3FF-8966-450B-B115-8C4E5AB6B83C}">
      <dsp:nvSpPr>
        <dsp:cNvPr id="0" name=""/>
        <dsp:cNvSpPr/>
      </dsp:nvSpPr>
      <dsp:spPr>
        <a:xfrm>
          <a:off x="936113" y="861"/>
          <a:ext cx="7632829" cy="2622244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76200"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83820" rIns="125730" bIns="8382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600" b="1" i="1" kern="1200" dirty="0" err="1" smtClean="0">
              <a:solidFill>
                <a:schemeClr val="tx1"/>
              </a:solidFill>
            </a:rPr>
            <a:t>Knowledge</a:t>
          </a:r>
          <a:r>
            <a:rPr lang="pt-BR" sz="6600" b="1" i="1" kern="1200" dirty="0" smtClean="0">
              <a:solidFill>
                <a:schemeClr val="tx1"/>
              </a:solidFill>
            </a:rPr>
            <a:t> as a Service</a:t>
          </a:r>
          <a:endParaRPr lang="pt-BR" sz="6600" b="1" i="1" kern="1200" dirty="0">
            <a:solidFill>
              <a:schemeClr val="tx1"/>
            </a:solidFill>
          </a:endParaRPr>
        </a:p>
      </dsp:txBody>
      <dsp:txXfrm>
        <a:off x="1012916" y="77664"/>
        <a:ext cx="7479223" cy="2468638"/>
      </dsp:txXfrm>
    </dsp:sp>
    <dsp:sp modelId="{8A7AD85C-40F3-409A-A1C0-8D707B49ECBF}">
      <dsp:nvSpPr>
        <dsp:cNvPr id="0" name=""/>
        <dsp:cNvSpPr/>
      </dsp:nvSpPr>
      <dsp:spPr>
        <a:xfrm>
          <a:off x="1699396" y="2623105"/>
          <a:ext cx="763282" cy="1966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6683"/>
              </a:lnTo>
              <a:lnTo>
                <a:pt x="763282" y="1966683"/>
              </a:lnTo>
            </a:path>
          </a:pathLst>
        </a:custGeom>
        <a:noFill/>
        <a:ln w="50800" cap="flat" cmpd="sng" algn="ctr">
          <a:solidFill>
            <a:scrgbClr r="0" g="0" b="0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5F0D8-E964-4D4A-8378-04E6C850B183}">
      <dsp:nvSpPr>
        <dsp:cNvPr id="0" name=""/>
        <dsp:cNvSpPr/>
      </dsp:nvSpPr>
      <dsp:spPr>
        <a:xfrm>
          <a:off x="2462679" y="3278666"/>
          <a:ext cx="5400019" cy="2622244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b="1" i="0" kern="1200" dirty="0" smtClean="0"/>
            <a:t>Relatórios de visitas automatizados por IA</a:t>
          </a:r>
          <a:endParaRPr lang="pt-BR" sz="4000" b="0" i="0" kern="1200" dirty="0"/>
        </a:p>
      </dsp:txBody>
      <dsp:txXfrm>
        <a:off x="2539482" y="3355469"/>
        <a:ext cx="5246413" cy="2468638"/>
      </dsp:txXfrm>
    </dsp:sp>
    <dsp:sp modelId="{32AFAC1F-DD11-4749-B5BC-DDAC74B2982B}">
      <dsp:nvSpPr>
        <dsp:cNvPr id="0" name=""/>
        <dsp:cNvSpPr/>
      </dsp:nvSpPr>
      <dsp:spPr>
        <a:xfrm>
          <a:off x="1699396" y="2623105"/>
          <a:ext cx="763282" cy="5244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4488"/>
              </a:lnTo>
              <a:lnTo>
                <a:pt x="763282" y="5244488"/>
              </a:lnTo>
            </a:path>
          </a:pathLst>
        </a:custGeom>
        <a:noFill/>
        <a:ln w="50800" cap="flat" cmpd="sng" algn="ctr">
          <a:solidFill>
            <a:scrgbClr r="0" g="0" b="0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704A4C-6E2F-48FC-A198-CB1B26772ED3}">
      <dsp:nvSpPr>
        <dsp:cNvPr id="0" name=""/>
        <dsp:cNvSpPr/>
      </dsp:nvSpPr>
      <dsp:spPr>
        <a:xfrm>
          <a:off x="2462679" y="6556472"/>
          <a:ext cx="5400019" cy="2622244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b="1" i="0" kern="1200" dirty="0" smtClean="0"/>
            <a:t>Informações armazenadas em banco de dados online</a:t>
          </a:r>
        </a:p>
      </dsp:txBody>
      <dsp:txXfrm>
        <a:off x="2539482" y="6633275"/>
        <a:ext cx="5246413" cy="2468638"/>
      </dsp:txXfrm>
    </dsp:sp>
    <dsp:sp modelId="{1BFEE55F-FD87-43BE-9A06-1E2E9A2E52D1}">
      <dsp:nvSpPr>
        <dsp:cNvPr id="0" name=""/>
        <dsp:cNvSpPr/>
      </dsp:nvSpPr>
      <dsp:spPr>
        <a:xfrm>
          <a:off x="1699396" y="2623105"/>
          <a:ext cx="763282" cy="852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22294"/>
              </a:lnTo>
              <a:lnTo>
                <a:pt x="763282" y="8522294"/>
              </a:lnTo>
            </a:path>
          </a:pathLst>
        </a:custGeom>
        <a:noFill/>
        <a:ln w="50800" cap="flat" cmpd="sng" algn="ctr">
          <a:solidFill>
            <a:scrgbClr r="0" g="0" b="0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B35B4-3D8C-4CD6-9B11-3A137E4B3D96}">
      <dsp:nvSpPr>
        <dsp:cNvPr id="0" name=""/>
        <dsp:cNvSpPr/>
      </dsp:nvSpPr>
      <dsp:spPr>
        <a:xfrm>
          <a:off x="2462679" y="9834278"/>
          <a:ext cx="5400019" cy="2622244"/>
        </a:xfrm>
        <a:prstGeom prst="roundRect">
          <a:avLst>
            <a:gd name="adj" fmla="val 10000"/>
          </a:avLst>
        </a:prstGeom>
        <a:solidFill>
          <a:schemeClr val="lt2">
            <a:hueOff val="0"/>
            <a:satOff val="0"/>
            <a:lumOff val="0"/>
          </a:schemeClr>
        </a:solidFill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b="1" kern="1200" dirty="0" smtClean="0"/>
            <a:t>Conteúdo digital 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0" b="1" kern="1200" dirty="0" smtClean="0"/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0" kern="1200" dirty="0"/>
        </a:p>
      </dsp:txBody>
      <dsp:txXfrm>
        <a:off x="2539482" y="9911081"/>
        <a:ext cx="5246413" cy="2468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9E080-5B15-4F1A-93BA-32017E51E8F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685800"/>
            <a:ext cx="5022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51C68-5CF9-4ADE-B044-6A9AE77B93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766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51C68-5CF9-4ADE-B044-6A9AE77B938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2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51C68-5CF9-4ADE-B044-6A9AE77B938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89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51C68-5CF9-4ADE-B044-6A9AE77B938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616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0a96b71e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143000"/>
            <a:ext cx="4521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f0a96b71ec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7" name="Google Shape;277;gf0a96b71ec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34836" y="4338772"/>
            <a:ext cx="17394794" cy="299381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69670" y="7914533"/>
            <a:ext cx="14325124" cy="3569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83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96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950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93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916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900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883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866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69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24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4836736" y="559324"/>
            <a:ext cx="4604505" cy="1191706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23224" y="559324"/>
            <a:ext cx="13472438" cy="1191706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36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2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6553" y="8974982"/>
            <a:ext cx="17394794" cy="2773966"/>
          </a:xfrm>
        </p:spPr>
        <p:txBody>
          <a:bodyPr anchor="t"/>
          <a:lstStyle>
            <a:lvl1pPr algn="l">
              <a:defRPr sz="86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16553" y="5919739"/>
            <a:ext cx="17394794" cy="3055242"/>
          </a:xfrm>
        </p:spPr>
        <p:txBody>
          <a:bodyPr anchor="b"/>
          <a:lstStyle>
            <a:lvl1pPr marL="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983367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2pPr>
            <a:lvl3pPr marL="196673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3pPr>
            <a:lvl4pPr marL="2950097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4pPr>
            <a:lvl5pPr marL="393346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5pPr>
            <a:lvl6pPr marL="4916829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6pPr>
            <a:lvl7pPr marL="590019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7pPr>
            <a:lvl8pPr marL="6883562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8pPr>
            <a:lvl9pPr marL="786692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79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23224" y="3258931"/>
            <a:ext cx="9038471" cy="9217458"/>
          </a:xfrm>
        </p:spPr>
        <p:txBody>
          <a:bodyPr/>
          <a:lstStyle>
            <a:lvl1pPr>
              <a:defRPr sz="6000"/>
            </a:lvl1pPr>
            <a:lvl2pPr>
              <a:defRPr sz="5200"/>
            </a:lvl2pPr>
            <a:lvl3pPr>
              <a:defRPr sz="44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02769" y="3258931"/>
            <a:ext cx="9038471" cy="9217458"/>
          </a:xfrm>
        </p:spPr>
        <p:txBody>
          <a:bodyPr/>
          <a:lstStyle>
            <a:lvl1pPr>
              <a:defRPr sz="6000"/>
            </a:lvl1pPr>
            <a:lvl2pPr>
              <a:defRPr sz="5200"/>
            </a:lvl2pPr>
            <a:lvl3pPr>
              <a:defRPr sz="44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44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3223" y="3126372"/>
            <a:ext cx="9042025" cy="1302922"/>
          </a:xfrm>
        </p:spPr>
        <p:txBody>
          <a:bodyPr anchor="b"/>
          <a:lstStyle>
            <a:lvl1pPr marL="0" indent="0">
              <a:buNone/>
              <a:defRPr sz="5200" b="1"/>
            </a:lvl1pPr>
            <a:lvl2pPr marL="983367" indent="0">
              <a:buNone/>
              <a:defRPr sz="4400" b="1"/>
            </a:lvl2pPr>
            <a:lvl3pPr marL="1966730" indent="0">
              <a:buNone/>
              <a:defRPr sz="3900" b="1"/>
            </a:lvl3pPr>
            <a:lvl4pPr marL="2950097" indent="0">
              <a:buNone/>
              <a:defRPr sz="3400" b="1"/>
            </a:lvl4pPr>
            <a:lvl5pPr marL="3933463" indent="0">
              <a:buNone/>
              <a:defRPr sz="3400" b="1"/>
            </a:lvl5pPr>
            <a:lvl6pPr marL="4916829" indent="0">
              <a:buNone/>
              <a:defRPr sz="3400" b="1"/>
            </a:lvl6pPr>
            <a:lvl7pPr marL="5900195" indent="0">
              <a:buNone/>
              <a:defRPr sz="3400" b="1"/>
            </a:lvl7pPr>
            <a:lvl8pPr marL="6883562" indent="0">
              <a:buNone/>
              <a:defRPr sz="3400" b="1"/>
            </a:lvl8pPr>
            <a:lvl9pPr marL="7866925" indent="0">
              <a:buNone/>
              <a:defRPr sz="34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23223" y="4429294"/>
            <a:ext cx="9042025" cy="8047091"/>
          </a:xfrm>
        </p:spPr>
        <p:txBody>
          <a:bodyPr/>
          <a:lstStyle>
            <a:lvl1pPr>
              <a:defRPr sz="5200"/>
            </a:lvl1pPr>
            <a:lvl2pPr>
              <a:defRPr sz="4400"/>
            </a:lvl2pPr>
            <a:lvl3pPr>
              <a:defRPr sz="39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0395666" y="3126372"/>
            <a:ext cx="9045577" cy="1302922"/>
          </a:xfrm>
        </p:spPr>
        <p:txBody>
          <a:bodyPr anchor="b"/>
          <a:lstStyle>
            <a:lvl1pPr marL="0" indent="0">
              <a:buNone/>
              <a:defRPr sz="5200" b="1"/>
            </a:lvl1pPr>
            <a:lvl2pPr marL="983367" indent="0">
              <a:buNone/>
              <a:defRPr sz="4400" b="1"/>
            </a:lvl2pPr>
            <a:lvl3pPr marL="1966730" indent="0">
              <a:buNone/>
              <a:defRPr sz="3900" b="1"/>
            </a:lvl3pPr>
            <a:lvl4pPr marL="2950097" indent="0">
              <a:buNone/>
              <a:defRPr sz="3400" b="1"/>
            </a:lvl4pPr>
            <a:lvl5pPr marL="3933463" indent="0">
              <a:buNone/>
              <a:defRPr sz="3400" b="1"/>
            </a:lvl5pPr>
            <a:lvl6pPr marL="4916829" indent="0">
              <a:buNone/>
              <a:defRPr sz="3400" b="1"/>
            </a:lvl6pPr>
            <a:lvl7pPr marL="5900195" indent="0">
              <a:buNone/>
              <a:defRPr sz="3400" b="1"/>
            </a:lvl7pPr>
            <a:lvl8pPr marL="6883562" indent="0">
              <a:buNone/>
              <a:defRPr sz="3400" b="1"/>
            </a:lvl8pPr>
            <a:lvl9pPr marL="7866925" indent="0">
              <a:buNone/>
              <a:defRPr sz="34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0395666" y="4429294"/>
            <a:ext cx="9045577" cy="8047091"/>
          </a:xfrm>
        </p:spPr>
        <p:txBody>
          <a:bodyPr/>
          <a:lstStyle>
            <a:lvl1pPr>
              <a:defRPr sz="5200"/>
            </a:lvl1pPr>
            <a:lvl2pPr>
              <a:defRPr sz="4400"/>
            </a:lvl2pPr>
            <a:lvl3pPr>
              <a:defRPr sz="39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29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11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85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3225" y="556086"/>
            <a:ext cx="6732668" cy="2366601"/>
          </a:xfrm>
        </p:spPr>
        <p:txBody>
          <a:bodyPr anchor="b"/>
          <a:lstStyle>
            <a:lvl1pPr algn="l">
              <a:defRPr sz="44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01038" y="556088"/>
            <a:ext cx="11440203" cy="11920298"/>
          </a:xfrm>
        </p:spPr>
        <p:txBody>
          <a:bodyPr/>
          <a:lstStyle>
            <a:lvl1pPr>
              <a:defRPr sz="6900"/>
            </a:lvl1pPr>
            <a:lvl2pPr>
              <a:defRPr sz="6000"/>
            </a:lvl2pPr>
            <a:lvl3pPr>
              <a:defRPr sz="52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23225" y="2922692"/>
            <a:ext cx="6732668" cy="9553697"/>
          </a:xfrm>
        </p:spPr>
        <p:txBody>
          <a:bodyPr/>
          <a:lstStyle>
            <a:lvl1pPr marL="0" indent="0">
              <a:buNone/>
              <a:defRPr sz="3100"/>
            </a:lvl1pPr>
            <a:lvl2pPr marL="983367" indent="0">
              <a:buNone/>
              <a:defRPr sz="2600"/>
            </a:lvl2pPr>
            <a:lvl3pPr marL="1966730" indent="0">
              <a:buNone/>
              <a:defRPr sz="2100"/>
            </a:lvl3pPr>
            <a:lvl4pPr marL="2950097" indent="0">
              <a:buNone/>
              <a:defRPr sz="1900"/>
            </a:lvl4pPr>
            <a:lvl5pPr marL="3933463" indent="0">
              <a:buNone/>
              <a:defRPr sz="1900"/>
            </a:lvl5pPr>
            <a:lvl6pPr marL="4916829" indent="0">
              <a:buNone/>
              <a:defRPr sz="1900"/>
            </a:lvl6pPr>
            <a:lvl7pPr marL="5900195" indent="0">
              <a:buNone/>
              <a:defRPr sz="1900"/>
            </a:lvl7pPr>
            <a:lvl8pPr marL="6883562" indent="0">
              <a:buNone/>
              <a:defRPr sz="1900"/>
            </a:lvl8pPr>
            <a:lvl9pPr marL="7866925" indent="0">
              <a:buNone/>
              <a:defRPr sz="1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15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11178" y="9776777"/>
            <a:ext cx="12278678" cy="1154205"/>
          </a:xfrm>
        </p:spPr>
        <p:txBody>
          <a:bodyPr anchor="b"/>
          <a:lstStyle>
            <a:lvl1pPr algn="l">
              <a:defRPr sz="44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11178" y="1247962"/>
            <a:ext cx="12278678" cy="8380095"/>
          </a:xfrm>
        </p:spPr>
        <p:txBody>
          <a:bodyPr/>
          <a:lstStyle>
            <a:lvl1pPr marL="0" indent="0">
              <a:buNone/>
              <a:defRPr sz="6900"/>
            </a:lvl1pPr>
            <a:lvl2pPr marL="983367" indent="0">
              <a:buNone/>
              <a:defRPr sz="6000"/>
            </a:lvl2pPr>
            <a:lvl3pPr marL="1966730" indent="0">
              <a:buNone/>
              <a:defRPr sz="5200"/>
            </a:lvl3pPr>
            <a:lvl4pPr marL="2950097" indent="0">
              <a:buNone/>
              <a:defRPr sz="4400"/>
            </a:lvl4pPr>
            <a:lvl5pPr marL="3933463" indent="0">
              <a:buNone/>
              <a:defRPr sz="4400"/>
            </a:lvl5pPr>
            <a:lvl6pPr marL="4916829" indent="0">
              <a:buNone/>
              <a:defRPr sz="4400"/>
            </a:lvl6pPr>
            <a:lvl7pPr marL="5900195" indent="0">
              <a:buNone/>
              <a:defRPr sz="4400"/>
            </a:lvl7pPr>
            <a:lvl8pPr marL="6883562" indent="0">
              <a:buNone/>
              <a:defRPr sz="4400"/>
            </a:lvl8pPr>
            <a:lvl9pPr marL="7866925" indent="0">
              <a:buNone/>
              <a:defRPr sz="44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011178" y="10930982"/>
            <a:ext cx="12278678" cy="1639160"/>
          </a:xfrm>
        </p:spPr>
        <p:txBody>
          <a:bodyPr/>
          <a:lstStyle>
            <a:lvl1pPr marL="0" indent="0">
              <a:buNone/>
              <a:defRPr sz="3100"/>
            </a:lvl1pPr>
            <a:lvl2pPr marL="983367" indent="0">
              <a:buNone/>
              <a:defRPr sz="2600"/>
            </a:lvl2pPr>
            <a:lvl3pPr marL="1966730" indent="0">
              <a:buNone/>
              <a:defRPr sz="2100"/>
            </a:lvl3pPr>
            <a:lvl4pPr marL="2950097" indent="0">
              <a:buNone/>
              <a:defRPr sz="1900"/>
            </a:lvl4pPr>
            <a:lvl5pPr marL="3933463" indent="0">
              <a:buNone/>
              <a:defRPr sz="1900"/>
            </a:lvl5pPr>
            <a:lvl6pPr marL="4916829" indent="0">
              <a:buNone/>
              <a:defRPr sz="1900"/>
            </a:lvl6pPr>
            <a:lvl7pPr marL="5900195" indent="0">
              <a:buNone/>
              <a:defRPr sz="1900"/>
            </a:lvl7pPr>
            <a:lvl8pPr marL="6883562" indent="0">
              <a:buNone/>
              <a:defRPr sz="1900"/>
            </a:lvl8pPr>
            <a:lvl9pPr marL="7866925" indent="0">
              <a:buNone/>
              <a:defRPr sz="1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9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3223" y="559321"/>
            <a:ext cx="18418017" cy="2327805"/>
          </a:xfrm>
          <a:prstGeom prst="rect">
            <a:avLst/>
          </a:prstGeom>
        </p:spPr>
        <p:txBody>
          <a:bodyPr vert="horz" lIns="196673" tIns="98336" rIns="196673" bIns="98336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3223" y="3258931"/>
            <a:ext cx="18418017" cy="9217458"/>
          </a:xfrm>
          <a:prstGeom prst="rect">
            <a:avLst/>
          </a:prstGeom>
        </p:spPr>
        <p:txBody>
          <a:bodyPr vert="horz" lIns="196673" tIns="98336" rIns="196673" bIns="98336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3224" y="12945180"/>
            <a:ext cx="4775042" cy="743604"/>
          </a:xfrm>
          <a:prstGeom prst="rect">
            <a:avLst/>
          </a:prstGeom>
        </p:spPr>
        <p:txBody>
          <a:bodyPr vert="horz" lIns="196673" tIns="98336" rIns="196673" bIns="98336" rtlCol="0" anchor="ctr"/>
          <a:lstStyle>
            <a:lvl1pPr algn="l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EC0FF-99D8-4384-8641-35097CB97126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992025" y="12945180"/>
            <a:ext cx="6480413" cy="743604"/>
          </a:xfrm>
          <a:prstGeom prst="rect">
            <a:avLst/>
          </a:prstGeom>
        </p:spPr>
        <p:txBody>
          <a:bodyPr vert="horz" lIns="196673" tIns="98336" rIns="196673" bIns="98336" rtlCol="0" anchor="ctr"/>
          <a:lstStyle>
            <a:lvl1pPr algn="ct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4666199" y="12945180"/>
            <a:ext cx="4775042" cy="743604"/>
          </a:xfrm>
          <a:prstGeom prst="rect">
            <a:avLst/>
          </a:prstGeom>
        </p:spPr>
        <p:txBody>
          <a:bodyPr vert="horz" lIns="196673" tIns="98336" rIns="196673" bIns="98336" rtlCol="0" anchor="ctr"/>
          <a:lstStyle>
            <a:lvl1pPr algn="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CCB8-8E0D-4E81-A1A1-232DB426B9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28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966730" rtl="0" eaLnBrk="1" latinLnBrk="0" hangingPunct="1">
        <a:spcBef>
          <a:spcPct val="0"/>
        </a:spcBef>
        <a:buNone/>
        <a:defRPr sz="9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7524" indent="-737524" algn="l" defTabSz="1966730" rtl="0" eaLnBrk="1" latinLnBrk="0" hangingPunct="1">
        <a:spcBef>
          <a:spcPct val="20000"/>
        </a:spcBef>
        <a:buFont typeface="Arial" panose="020B0604020202020204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597970" indent="-614603" algn="l" defTabSz="1966730" rtl="0" eaLnBrk="1" latinLnBrk="0" hangingPunct="1">
        <a:spcBef>
          <a:spcPct val="20000"/>
        </a:spcBef>
        <a:buFont typeface="Arial" panose="020B0604020202020204" pitchFamily="34" charset="0"/>
        <a:buChar char="–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2458414" indent="-491683" algn="l" defTabSz="1966730" rtl="0" eaLnBrk="1" latinLnBrk="0" hangingPunct="1">
        <a:spcBef>
          <a:spcPct val="200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3441781" indent="-491683" algn="l" defTabSz="1966730" rtl="0" eaLnBrk="1" latinLnBrk="0" hangingPunct="1">
        <a:spcBef>
          <a:spcPct val="20000"/>
        </a:spcBef>
        <a:buFont typeface="Arial" panose="020B0604020202020204" pitchFamily="34" charset="0"/>
        <a:buChar char="–"/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25148" indent="-491683" algn="l" defTabSz="1966730" rtl="0" eaLnBrk="1" latinLnBrk="0" hangingPunct="1">
        <a:spcBef>
          <a:spcPct val="20000"/>
        </a:spcBef>
        <a:buFont typeface="Arial" panose="020B0604020202020204" pitchFamily="34" charset="0"/>
        <a:buChar char="»"/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8511" indent="-491683" algn="l" defTabSz="19667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391878" indent="-491683" algn="l" defTabSz="19667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375244" indent="-491683" algn="l" defTabSz="19667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358609" indent="-491683" algn="l" defTabSz="19667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9667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983367" algn="l" defTabSz="19667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966730" algn="l" defTabSz="19667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950097" algn="l" defTabSz="19667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3933463" algn="l" defTabSz="19667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16829" algn="l" defTabSz="19667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900195" algn="l" defTabSz="19667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883562" algn="l" defTabSz="19667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866925" algn="l" defTabSz="19667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jpeg"/><Relationship Id="rId3" Type="http://schemas.openxmlformats.org/officeDocument/2006/relationships/image" Target="../media/image19.jp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17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19" Type="http://schemas.openxmlformats.org/officeDocument/2006/relationships/image" Target="../media/image35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GEOMATICA\Gustavo+Curso Geoestatistica UFRGS\Catalisa Sensor Green\Videos\1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1" b="41002"/>
          <a:stretch/>
        </p:blipFill>
        <p:spPr bwMode="auto">
          <a:xfrm>
            <a:off x="2654325" y="1150764"/>
            <a:ext cx="1470669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aculdade de Economia, Administração e Contabilidade da Universidade de São  Paulo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983" y="119789"/>
            <a:ext cx="3168352" cy="369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rasao_UFSC_CURITIBANOS_impressao__vertical_sigla_col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70644"/>
            <a:ext cx="2743399" cy="39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est Practices: How To Design a Databa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13" y="4235693"/>
            <a:ext cx="12837249" cy="962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cdn.shopify.com/s/files/1/0284/3027/0596/t/4/assets/roots-and-nutrients-in-soil-with-plant_j-1641516878304.webp?v=164151688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4952"/>
          <a:stretch/>
        </p:blipFill>
        <p:spPr bwMode="auto">
          <a:xfrm>
            <a:off x="7095" y="4235693"/>
            <a:ext cx="7560840" cy="9660487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52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5263679" y="1929785"/>
            <a:ext cx="4104456" cy="8771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Equipe Farmers Consulto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74990"/>
            <a:ext cx="20464463" cy="66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file:///D:/GEOMATICA/Gustavo+Curso%20Geoestatistica%20UFRGS/Catalisa%20Sensor%20Green/IA2/Eventos/Floripa%20Summit%202023/pessoa-confusa-cercada-por-pontos-de-interrogacao_254969-2690.av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9" descr="file:///D:/GEOMATICA/Gustavo+Curso%20Geoestatistica%20UFRGS/Catalisa%20Sensor%20Green/IA2/Eventos/Floripa%20Summit%202023/duvidando-empresario_51635-1427.av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2" descr="Página 12 | Vetores e ilustrações de Pessoas com duvida para download  gratuito | Freepi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44029" y="1006748"/>
            <a:ext cx="177764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b="1" dirty="0"/>
              <a:t>VOCÊ SABIA QUE QUEM TRABALHA NO AGRO ESTÁ FICANDO </a:t>
            </a:r>
            <a:endParaRPr lang="pt-BR" sz="5400" b="1" dirty="0" smtClean="0"/>
          </a:p>
          <a:p>
            <a:pPr algn="ctr"/>
            <a:r>
              <a:rPr lang="pt-BR" sz="5400" b="1" u="sng" dirty="0" smtClean="0"/>
              <a:t>INTOXICADO</a:t>
            </a:r>
            <a:r>
              <a:rPr lang="pt-BR" sz="5400" b="1" dirty="0">
                <a:solidFill>
                  <a:srgbClr val="FFFF00"/>
                </a:solidFill>
              </a:rPr>
              <a:t>, </a:t>
            </a:r>
            <a:r>
              <a:rPr lang="pt-BR" sz="5400" b="1" dirty="0">
                <a:solidFill>
                  <a:schemeClr val="bg1"/>
                </a:solidFill>
              </a:rPr>
              <a:t>DE INFORMAÇÕES</a:t>
            </a:r>
            <a:r>
              <a:rPr lang="pt-BR" sz="5400" b="1" dirty="0" smtClean="0">
                <a:solidFill>
                  <a:schemeClr val="bg1"/>
                </a:solidFill>
              </a:rPr>
              <a:t>?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9368135" y="1929785"/>
            <a:ext cx="5832648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5400" b="1" dirty="0"/>
              <a:t>DE INFORMAÇÕES?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79681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ipe Farmers Consulto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674990"/>
            <a:ext cx="20464463" cy="66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file:///D:/GEOMATICA/Gustavo+Curso%20Geoestatistica%20UFRGS/Catalisa%20Sensor%20Green/IA2/Eventos/Floripa%20Summit%202023/pessoa-confusa-cercada-por-pontos-de-interrogacao_254969-2690.av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9" descr="file:///D:/GEOMATICA/Gustavo+Curso%20Geoestatistica%20UFRGS/Catalisa%20Sensor%20Green/IA2/Eventos/Floripa%20Summit%202023/duvidando-empresario_51635-1427.av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2" descr="Página 12 | Vetores e ilustrações de Pessoas com duvida para download  gratuito | Freepi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415" y="215060"/>
            <a:ext cx="3402198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132" y="143052"/>
            <a:ext cx="342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332" y="127553"/>
            <a:ext cx="3458428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759" y="143052"/>
            <a:ext cx="344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415" y="10223772"/>
            <a:ext cx="339888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65" y="10223772"/>
            <a:ext cx="3363934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227" y="10223772"/>
            <a:ext cx="3362637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4759" y="10223772"/>
            <a:ext cx="340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o explicativo retangular 14"/>
          <p:cNvSpPr/>
          <p:nvPr/>
        </p:nvSpPr>
        <p:spPr>
          <a:xfrm>
            <a:off x="152231" y="646708"/>
            <a:ext cx="20160000" cy="2736000"/>
          </a:xfrm>
          <a:prstGeom prst="wedgeRectCallout">
            <a:avLst>
              <a:gd name="adj1" fmla="val 20951"/>
              <a:gd name="adj2" fmla="val 78752"/>
            </a:avLst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5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↓20% eficiência</a:t>
            </a:r>
          </a:p>
        </p:txBody>
      </p:sp>
      <p:sp>
        <p:nvSpPr>
          <p:cNvPr id="16" name="Texto explicativo retangular 15"/>
          <p:cNvSpPr/>
          <p:nvPr/>
        </p:nvSpPr>
        <p:spPr>
          <a:xfrm>
            <a:off x="152231" y="10655820"/>
            <a:ext cx="20160000" cy="2736304"/>
          </a:xfrm>
          <a:prstGeom prst="wedgeRectCallout">
            <a:avLst>
              <a:gd name="adj1" fmla="val -18949"/>
              <a:gd name="adj2" fmla="val -80587"/>
            </a:avLst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5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↑</a:t>
            </a:r>
            <a:r>
              <a:rPr lang="pt-BR" sz="115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1,6h</a:t>
            </a:r>
            <a:r>
              <a:rPr lang="pt-BR" sz="115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15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trabalho/dia</a:t>
            </a:r>
          </a:p>
        </p:txBody>
      </p:sp>
    </p:spTree>
    <p:extLst>
      <p:ext uri="{BB962C8B-B14F-4D97-AF65-F5344CB8AC3E}">
        <p14:creationId xmlns:p14="http://schemas.microsoft.com/office/powerpoint/2010/main" val="15616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47" y="2374900"/>
            <a:ext cx="10585176" cy="1058517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95127" y="10876487"/>
            <a:ext cx="5407695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600" b="1" i="1" dirty="0" err="1"/>
              <a:t>Earlyvangelists</a:t>
            </a:r>
            <a:r>
              <a:rPr lang="pt-BR" sz="4000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Entusiastas</a:t>
            </a:r>
            <a:r>
              <a:rPr lang="pt-BR" sz="4000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Inovadores</a:t>
            </a:r>
            <a:endParaRPr lang="pt-BR" sz="4000" dirty="0">
              <a:ln>
                <a:solidFill>
                  <a:sysClr val="windowText" lastClr="000000"/>
                </a:solidFill>
              </a:ln>
              <a:effectLst>
                <a:glow rad="2286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117306" y="358676"/>
            <a:ext cx="10229850" cy="1323439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algn="ctr"/>
            <a:r>
              <a:rPr lang="pt-BR" sz="8000" b="1" dirty="0">
                <a:ln>
                  <a:solidFill>
                    <a:schemeClr val="tx1"/>
                  </a:solidFill>
                </a:ln>
              </a:rPr>
              <a:t>Consultores </a:t>
            </a:r>
            <a:r>
              <a:rPr lang="pt-BR" sz="8000" b="1" dirty="0" smtClean="0">
                <a:ln>
                  <a:solidFill>
                    <a:schemeClr val="tx1"/>
                  </a:solidFill>
                </a:ln>
              </a:rPr>
              <a:t> Agrícolas</a:t>
            </a:r>
            <a:endParaRPr lang="pt-BR" sz="80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6208895" y="8100114"/>
            <a:ext cx="40360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600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 = 56</a:t>
            </a:r>
          </a:p>
          <a:p>
            <a:pPr algn="ctr"/>
            <a:r>
              <a:rPr lang="pt-BR" sz="66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R$9,5mi</a:t>
            </a:r>
            <a:endParaRPr lang="pt-BR" sz="6600" b="1" dirty="0">
              <a:ln>
                <a:solidFill>
                  <a:sysClr val="windowText" lastClr="000000"/>
                </a:solidFill>
              </a:ln>
              <a:effectLst>
                <a:glow rad="2286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23119" y="4319116"/>
            <a:ext cx="486287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600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Brasil = 1.472</a:t>
            </a:r>
          </a:p>
          <a:p>
            <a:pPr algn="ctr"/>
            <a:r>
              <a:rPr lang="pt-BR" sz="66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R$2,5bi</a:t>
            </a:r>
            <a:endParaRPr lang="pt-BR" sz="6600" b="1" dirty="0">
              <a:ln>
                <a:solidFill>
                  <a:sysClr val="windowText" lastClr="000000"/>
                </a:solidFill>
              </a:ln>
              <a:effectLst>
                <a:glow rad="2286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256648" y="1870844"/>
            <a:ext cx="598469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600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Global &gt; 10.000</a:t>
            </a:r>
          </a:p>
          <a:p>
            <a:pPr algn="ctr"/>
            <a:r>
              <a:rPr lang="pt-BR" sz="6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pt-BR" sz="6600" b="1" dirty="0" err="1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R$40bi</a:t>
            </a:r>
            <a:r>
              <a:rPr lang="pt-BR" sz="6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pt-BR" sz="6600" b="1" dirty="0">
              <a:ln>
                <a:solidFill>
                  <a:sysClr val="windowText" lastClr="000000"/>
                </a:solidFill>
              </a:ln>
              <a:effectLst>
                <a:glow rad="2286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5272791" y="11474037"/>
            <a:ext cx="47341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dirty="0" smtClean="0">
                <a:ln>
                  <a:solidFill>
                    <a:sysClr val="windowText" lastClr="000000"/>
                  </a:solidFill>
                </a:ln>
              </a:rPr>
              <a:t>Fontes: </a:t>
            </a:r>
          </a:p>
          <a:p>
            <a:pPr algn="r"/>
            <a:r>
              <a:rPr lang="pt-BR" sz="3200" dirty="0" smtClean="0">
                <a:ln>
                  <a:solidFill>
                    <a:sysClr val="windowText" lastClr="000000"/>
                  </a:solidFill>
                </a:ln>
              </a:rPr>
              <a:t>360 </a:t>
            </a:r>
            <a:r>
              <a:rPr lang="pt-BR" sz="3200" dirty="0" err="1" smtClean="0">
                <a:ln>
                  <a:solidFill>
                    <a:sysClr val="windowText" lastClr="000000"/>
                  </a:solidFill>
                </a:ln>
              </a:rPr>
              <a:t>Search</a:t>
            </a:r>
            <a:r>
              <a:rPr lang="pt-BR" sz="3200" dirty="0" smtClean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pt-BR" sz="3200" dirty="0" err="1" smtClean="0">
                <a:ln>
                  <a:solidFill>
                    <a:sysClr val="windowText" lastClr="000000"/>
                  </a:solidFill>
                </a:ln>
              </a:rPr>
              <a:t>Reports</a:t>
            </a:r>
            <a:endParaRPr lang="pt-BR" sz="3200" dirty="0" smtClean="0">
              <a:ln>
                <a:solidFill>
                  <a:sysClr val="windowText" lastClr="000000"/>
                </a:solidFill>
              </a:ln>
            </a:endParaRPr>
          </a:p>
          <a:p>
            <a:pPr algn="r"/>
            <a:r>
              <a:rPr lang="pt-BR" sz="3200" dirty="0" err="1">
                <a:ln>
                  <a:solidFill>
                    <a:sysClr val="windowText" lastClr="000000"/>
                  </a:solidFill>
                </a:ln>
              </a:rPr>
              <a:t>Econodata</a:t>
            </a:r>
            <a:endParaRPr lang="pt-BR" sz="3200" dirty="0">
              <a:ln>
                <a:solidFill>
                  <a:sysClr val="windowText" lastClr="000000"/>
                </a:solidFill>
              </a:ln>
            </a:endParaRPr>
          </a:p>
          <a:p>
            <a:pPr algn="r"/>
            <a:r>
              <a:rPr lang="pt-BR" sz="3200" dirty="0" smtClean="0">
                <a:ln>
                  <a:solidFill>
                    <a:sysClr val="windowText" lastClr="000000"/>
                  </a:solidFill>
                </a:ln>
              </a:rPr>
              <a:t>(Out/2023)</a:t>
            </a:r>
            <a:endParaRPr lang="pt-BR" sz="3200" dirty="0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11096327" y="3130406"/>
            <a:ext cx="4176464" cy="0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11096327" y="9215660"/>
            <a:ext cx="5040000" cy="0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H="1">
            <a:off x="5300143" y="5434662"/>
            <a:ext cx="4140000" cy="0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5983759" y="11735940"/>
            <a:ext cx="3384000" cy="0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945174686"/>
              </p:ext>
            </p:extLst>
          </p:nvPr>
        </p:nvGraphicFramePr>
        <p:xfrm>
          <a:off x="1663279" y="574700"/>
          <a:ext cx="9505056" cy="124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tângulo 8"/>
          <p:cNvSpPr/>
          <p:nvPr/>
        </p:nvSpPr>
        <p:spPr>
          <a:xfrm>
            <a:off x="12968534" y="-1364"/>
            <a:ext cx="7488833" cy="13968189"/>
          </a:xfrm>
          <a:prstGeom prst="rect">
            <a:avLst/>
          </a:prstGeom>
          <a:solidFill>
            <a:srgbClr val="3F7E3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12" descr="Whatsapp Logo – PNG e Vetor – Download d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47" y="11371270"/>
            <a:ext cx="1368152" cy="144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cheiro:Telegram logo.svg – Wikipédia, a enciclopédia liv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63" y="11388684"/>
            <a:ext cx="1427376" cy="142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Qm0H-SxfbLwofm7BIUgB3CND624uwCo2KA4IdI7lRROto-Ajvj9teqHcOe42ayGcT3AmBZ9h1NtHbjxKyHB_lSMn2eOnv89zOIiH8v7i8ePunOEZRLs0pLLn9E2Bp9OJYg=w1280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3F3FE"/>
              </a:clrFrom>
              <a:clrTo>
                <a:srgbClr val="F3F3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535" y="-13462"/>
            <a:ext cx="7488832" cy="1398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80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3" b="28788"/>
          <a:stretch/>
        </p:blipFill>
        <p:spPr>
          <a:xfrm>
            <a:off x="4932142" y="9057105"/>
            <a:ext cx="4940049" cy="1437805"/>
          </a:xfrm>
          <a:prstGeom prst="rect">
            <a:avLst/>
          </a:prstGeom>
        </p:spPr>
      </p:pic>
      <p:pic>
        <p:nvPicPr>
          <p:cNvPr id="1033" name="Picture 9" descr="Com investimentos diretos de mais de 30 milhões de reais no último ano,  programa de relacionamento da ICL dobra os resultados da companhia e de  cooperativas e distribuidores parceiros | MAIS SOJA -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540" y="-154648"/>
            <a:ext cx="4168243" cy="22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Agrobiológic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39" y="7343452"/>
            <a:ext cx="4543142" cy="145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8" b="36298"/>
          <a:stretch/>
        </p:blipFill>
        <p:spPr>
          <a:xfrm>
            <a:off x="9597803" y="8789933"/>
            <a:ext cx="6467076" cy="1704977"/>
          </a:xfrm>
          <a:prstGeom prst="rect">
            <a:avLst/>
          </a:prstGeom>
        </p:spPr>
      </p:pic>
      <p:pic>
        <p:nvPicPr>
          <p:cNvPr id="1037" name="Picture 13" descr="Nenhuma descrição de foto disponível.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E8F3EB"/>
              </a:clrFrom>
              <a:clrTo>
                <a:srgbClr val="E8F3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9" b="40005"/>
          <a:stretch/>
        </p:blipFill>
        <p:spPr bwMode="auto">
          <a:xfrm>
            <a:off x="10447031" y="7205757"/>
            <a:ext cx="4969776" cy="173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24920" r="2331" b="25053"/>
          <a:stretch/>
        </p:blipFill>
        <p:spPr bwMode="auto">
          <a:xfrm>
            <a:off x="4831631" y="340097"/>
            <a:ext cx="5439811" cy="160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Nenhuma descrição de foto disponível.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 t="34913" r="5421" b="32544"/>
          <a:stretch/>
        </p:blipFill>
        <p:spPr bwMode="auto">
          <a:xfrm>
            <a:off x="4500094" y="4946577"/>
            <a:ext cx="4940049" cy="19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mvl-aces.nyc3.digitaloceanspaces.com/upload/associadosfotos/g_8378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247" y="1445117"/>
            <a:ext cx="4969776" cy="318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Ficheiro:Logomarca Coasul.png – Wikipédia, a enciclopédia liv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154" y="4680195"/>
            <a:ext cx="3307645" cy="230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odepa – Apps no Google Play"/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31598" r="9149" b="32107"/>
          <a:stretch/>
        </p:blipFill>
        <p:spPr bwMode="auto">
          <a:xfrm>
            <a:off x="4674277" y="1942852"/>
            <a:ext cx="5341930" cy="235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ome Alvo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116" y="4555359"/>
            <a:ext cx="2653464" cy="26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TIMAC AGRO Internation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471" y="8306304"/>
            <a:ext cx="4255327" cy="566188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472" y="3620881"/>
            <a:ext cx="4256377" cy="566678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" y="8180805"/>
            <a:ext cx="4349294" cy="578738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471591" y="10943852"/>
            <a:ext cx="11622604" cy="2308324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7200" b="1" dirty="0" smtClean="0">
                <a:ln w="1143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+20 consultores entrevistados</a:t>
            </a:r>
          </a:p>
          <a:p>
            <a:pPr algn="ctr"/>
            <a:r>
              <a:rPr lang="pt-BR" sz="7200" b="1" dirty="0">
                <a:ln w="1143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+3.000 </a:t>
            </a:r>
            <a:r>
              <a:rPr lang="pt-BR" sz="7200" b="1" dirty="0" smtClean="0">
                <a:ln w="1143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Km</a:t>
            </a:r>
            <a:endParaRPr lang="pt-BR" sz="7200" b="1" dirty="0">
              <a:ln w="11430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AutoShape 7" descr="Coasul Cooperativa Agroindustrial | São João P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3" descr="Codepa - Cooperativa de Desenvolvimento e Produção Agropecuár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2"/>
          <a:stretch/>
        </p:blipFill>
        <p:spPr>
          <a:xfrm>
            <a:off x="0" y="4319116"/>
            <a:ext cx="4356389" cy="446324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3" name="Rectangle 21"/>
          <p:cNvSpPr>
            <a:spLocks noChangeArrowheads="1"/>
          </p:cNvSpPr>
          <p:nvPr/>
        </p:nvSpPr>
        <p:spPr bwMode="auto">
          <a:xfrm>
            <a:off x="0" y="0"/>
            <a:ext cx="204644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6"/>
          <a:stretch/>
        </p:blipFill>
        <p:spPr>
          <a:xfrm>
            <a:off x="13841" y="-1364"/>
            <a:ext cx="4342548" cy="431417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8"/>
          <a:stretch/>
        </p:blipFill>
        <p:spPr>
          <a:xfrm>
            <a:off x="16174472" y="-1364"/>
            <a:ext cx="4282895" cy="44458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480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-64913" y="3493118"/>
            <a:ext cx="20464463" cy="9610974"/>
            <a:chOff x="-1" y="1548902"/>
            <a:chExt cx="20464463" cy="961097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512208"/>
              <a:ext cx="20464463" cy="8647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43" y="1589552"/>
              <a:ext cx="4608512" cy="6144682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807" y="1574347"/>
              <a:ext cx="4608512" cy="6144682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1" r="27732" b="14406"/>
            <a:stretch/>
          </p:blipFill>
          <p:spPr>
            <a:xfrm>
              <a:off x="5693643" y="1574346"/>
              <a:ext cx="4178548" cy="6159887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5" r="10397"/>
            <a:stretch/>
          </p:blipFill>
          <p:spPr>
            <a:xfrm>
              <a:off x="10325271" y="1548902"/>
              <a:ext cx="4724400" cy="6170128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0" y="0"/>
            <a:ext cx="20464463" cy="32389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3" descr="D:\GEOMATICA\Gustavo+Curso Geoestatistica UFRGS\Catalisa Sensor Green\Videos\1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1" b="41002"/>
          <a:stretch/>
        </p:blipFill>
        <p:spPr bwMode="auto">
          <a:xfrm>
            <a:off x="2453930" y="358676"/>
            <a:ext cx="1470669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3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16"/>
          <a:stretch/>
        </p:blipFill>
        <p:spPr>
          <a:xfrm>
            <a:off x="223118" y="4604007"/>
            <a:ext cx="19946215" cy="5053815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39145" y="7764996"/>
            <a:ext cx="259228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Geração de Ideias e Conceitos</a:t>
            </a:r>
            <a:endParaRPr lang="pt-BR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175449" y="7764996"/>
            <a:ext cx="259228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Pesquisa de Mercado</a:t>
            </a:r>
            <a:endParaRPr lang="pt-BR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983761" y="7744378"/>
            <a:ext cx="2592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Plano de Negócios</a:t>
            </a:r>
            <a:endParaRPr lang="pt-BR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8792073" y="7768478"/>
            <a:ext cx="25922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Protótipo</a:t>
            </a:r>
            <a:endParaRPr lang="pt-BR" b="1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7" b="33816"/>
          <a:stretch/>
        </p:blipFill>
        <p:spPr>
          <a:xfrm>
            <a:off x="11478128" y="4604007"/>
            <a:ext cx="8691207" cy="5053815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11600385" y="7792579"/>
            <a:ext cx="259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Testes e Validações</a:t>
            </a:r>
            <a:endParaRPr lang="pt-BR" sz="4000" b="1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14408697" y="7816386"/>
            <a:ext cx="25922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Projeto e Produção</a:t>
            </a:r>
            <a:endParaRPr lang="pt-BR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7217009" y="7745742"/>
            <a:ext cx="2664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Marketing e Distribuição</a:t>
            </a:r>
            <a:endParaRPr lang="pt-BR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32" y="4531999"/>
            <a:ext cx="2855245" cy="296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Promotion - Free busines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57" y="4712318"/>
            <a:ext cx="2700000" cy="27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Research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59" y="4748023"/>
            <a:ext cx="274919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Think Vector Icon 20350825 Vector Art at Vecteezy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2" y="4755966"/>
            <a:ext cx="2656353" cy="265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MBRAPII MOVE – Tecnologias de Mobilidade Veicular, Máquinas e Equipamentos  para Mobilidad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13" r="67103"/>
          <a:stretch/>
        </p:blipFill>
        <p:spPr bwMode="auto">
          <a:xfrm>
            <a:off x="12682763" y="1019567"/>
            <a:ext cx="6406452" cy="243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 explicativo retangular 5"/>
          <p:cNvSpPr/>
          <p:nvPr/>
        </p:nvSpPr>
        <p:spPr>
          <a:xfrm>
            <a:off x="12536487" y="358676"/>
            <a:ext cx="6984776" cy="3672408"/>
          </a:xfrm>
          <a:prstGeom prst="wedgeRectCallout">
            <a:avLst>
              <a:gd name="adj1" fmla="val 1700"/>
              <a:gd name="adj2" fmla="val 68654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303239" y="1044491"/>
            <a:ext cx="864096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pt-BR" sz="8000" b="1" cap="all" spc="0" dirty="0" smtClean="0">
                <a:ln w="0"/>
                <a:effectLst>
                  <a:glow rad="228600">
                    <a:srgbClr val="3F7E36">
                      <a:alpha val="40000"/>
                    </a:srgbClr>
                  </a:glow>
                </a:effectLst>
              </a:rPr>
              <a:t>PRÓXIMAS </a:t>
            </a:r>
          </a:p>
          <a:p>
            <a:pPr algn="ctr"/>
            <a:r>
              <a:rPr lang="pt-BR" sz="8000" b="1" cap="all" spc="0" dirty="0" smtClean="0">
                <a:ln w="0"/>
                <a:effectLst>
                  <a:glow rad="228600">
                    <a:srgbClr val="3F7E36">
                      <a:alpha val="40000"/>
                    </a:srgbClr>
                  </a:glow>
                </a:effectLst>
              </a:rPr>
              <a:t>ETAPAS</a:t>
            </a:r>
            <a:endParaRPr lang="pt-BR" sz="8000" b="1" cap="all" spc="0" dirty="0">
              <a:ln w="0"/>
              <a:effectLst>
                <a:glow rad="228600">
                  <a:srgbClr val="3F7E36">
                    <a:alpha val="40000"/>
                  </a:srgbClr>
                </a:glow>
              </a:effectLst>
            </a:endParaRPr>
          </a:p>
        </p:txBody>
      </p:sp>
      <p:sp>
        <p:nvSpPr>
          <p:cNvPr id="8" name="AutoShape 19" descr="Tick Icon Vector Symbol, Checkmark Isolated on White Background. Check List  Button Icon. Check Mark Icon in Square Sign Stock Vector - Illustration of  vector, correct: 13945326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10160223" y="9647708"/>
            <a:ext cx="9683418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2024</a:t>
            </a:r>
          </a:p>
        </p:txBody>
      </p:sp>
      <p:sp>
        <p:nvSpPr>
          <p:cNvPr id="3" name="Seta para a direita 2"/>
          <p:cNvSpPr/>
          <p:nvPr/>
        </p:nvSpPr>
        <p:spPr>
          <a:xfrm>
            <a:off x="407112" y="10223772"/>
            <a:ext cx="19330175" cy="3600400"/>
          </a:xfrm>
          <a:prstGeom prst="right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407112" y="11087868"/>
            <a:ext cx="8744999" cy="1872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C0E1E"/>
              </a:clrFrom>
              <a:clrTo>
                <a:srgbClr val="0C0E1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t="39983" r="14821" b="40885"/>
          <a:stretch/>
        </p:blipFill>
        <p:spPr>
          <a:xfrm>
            <a:off x="1291709" y="11087868"/>
            <a:ext cx="6904562" cy="187220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440142" y="11377641"/>
            <a:ext cx="986745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"Não se trata apenas de tomar uma decisão, mas sim de tomar uma decisão inteligente"</a:t>
            </a:r>
            <a:endParaRPr lang="pt-BR" b="1" dirty="0"/>
          </a:p>
        </p:txBody>
      </p:sp>
      <p:sp>
        <p:nvSpPr>
          <p:cNvPr id="11" name="Pentágono 10"/>
          <p:cNvSpPr/>
          <p:nvPr/>
        </p:nvSpPr>
        <p:spPr>
          <a:xfrm>
            <a:off x="407112" y="9647708"/>
            <a:ext cx="10401183" cy="1107996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smtClean="0">
                <a:solidFill>
                  <a:schemeClr val="tx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2023</a:t>
            </a:r>
            <a:endParaRPr lang="pt-BR" sz="6600" b="1" dirty="0"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013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/>
          <p:nvPr/>
        </p:nvSpPr>
        <p:spPr>
          <a:xfrm>
            <a:off x="-50104" y="-118223"/>
            <a:ext cx="20564670" cy="142032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5242" tIns="165242" rIns="165242" bIns="165242" anchor="ctr" anchorCtr="0">
            <a:noAutofit/>
          </a:bodyPr>
          <a:lstStyle/>
          <a:p>
            <a:pPr algn="ctr">
              <a:lnSpc>
                <a:spcPct val="107916"/>
              </a:lnSpc>
              <a:spcBef>
                <a:spcPts val="1446"/>
              </a:spcBef>
              <a:buClr>
                <a:schemeClr val="dk1"/>
              </a:buClr>
              <a:buSzPts val="880"/>
            </a:pPr>
            <a:r>
              <a:rPr lang="en-US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300" b="1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"!"</a:t>
            </a:r>
            <a:endParaRPr dirty="0"/>
          </a:p>
        </p:txBody>
      </p:sp>
      <p:grpSp>
        <p:nvGrpSpPr>
          <p:cNvPr id="283" name="Google Shape;283;p23"/>
          <p:cNvGrpSpPr/>
          <p:nvPr/>
        </p:nvGrpSpPr>
        <p:grpSpPr>
          <a:xfrm>
            <a:off x="2558" y="115908"/>
            <a:ext cx="20459347" cy="13969137"/>
            <a:chOff x="0" y="0"/>
            <a:chExt cx="12188952" cy="6859135"/>
          </a:xfrm>
        </p:grpSpPr>
        <p:sp>
          <p:nvSpPr>
            <p:cNvPr id="284" name="Google Shape;284;p23"/>
            <p:cNvSpPr/>
            <p:nvPr/>
          </p:nvSpPr>
          <p:spPr>
            <a:xfrm>
              <a:off x="26122" y="6015669"/>
              <a:ext cx="2608073" cy="842670"/>
            </a:xfrm>
            <a:custGeom>
              <a:avLst/>
              <a:gdLst/>
              <a:ahLst/>
              <a:cxnLst/>
              <a:rect l="l" t="t" r="r" b="b"/>
              <a:pathLst>
                <a:path w="3180577" h="1033951" extrusionOk="0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lt1">
                <a:alpha val="824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655184" y="5798001"/>
              <a:ext cx="2486515" cy="1061134"/>
            </a:xfrm>
            <a:custGeom>
              <a:avLst/>
              <a:gdLst/>
              <a:ahLst/>
              <a:cxnLst/>
              <a:rect l="l" t="t" r="r" b="b"/>
              <a:pathLst>
                <a:path w="2449768" h="1050628" extrusionOk="0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lt1">
                <a:alpha val="2824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474720" y="0"/>
              <a:ext cx="6179082" cy="1780073"/>
            </a:xfrm>
            <a:custGeom>
              <a:avLst/>
              <a:gdLst/>
              <a:ahLst/>
              <a:cxnLst/>
              <a:rect l="l" t="t" r="r" b="b"/>
              <a:pathLst>
                <a:path w="6386648" h="1849426" extrusionOk="0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0" y="2390523"/>
              <a:ext cx="611491" cy="1422364"/>
            </a:xfrm>
            <a:custGeom>
              <a:avLst/>
              <a:gdLst/>
              <a:ahLst/>
              <a:cxnLst/>
              <a:rect l="l" t="t" r="r" b="b"/>
              <a:pathLst>
                <a:path w="611491" h="1429512" extrusionOk="0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792772" y="0"/>
              <a:ext cx="2420311" cy="1345174"/>
            </a:xfrm>
            <a:custGeom>
              <a:avLst/>
              <a:gdLst/>
              <a:ahLst/>
              <a:cxnLst/>
              <a:rect l="l" t="t" r="r" b="b"/>
              <a:pathLst>
                <a:path w="3015964" h="1681468" extrusionOk="0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lt1">
                <a:alpha val="824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10946850" y="0"/>
              <a:ext cx="1242102" cy="2622511"/>
            </a:xfrm>
            <a:custGeom>
              <a:avLst/>
              <a:gdLst/>
              <a:ahLst/>
              <a:cxnLst/>
              <a:rect l="l" t="t" r="r" b="b"/>
              <a:pathLst>
                <a:path w="1242102" h="2635689" extrusionOk="0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lt1">
                <a:alpha val="824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0" y="0"/>
              <a:ext cx="1577667" cy="980671"/>
            </a:xfrm>
            <a:custGeom>
              <a:avLst/>
              <a:gdLst/>
              <a:ahLst/>
              <a:cxnLst/>
              <a:rect l="l" t="t" r="r" b="b"/>
              <a:pathLst>
                <a:path w="1471018" h="795676" extrusionOk="0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tângulo de cantos arredondados 1"/>
          <p:cNvSpPr/>
          <p:nvPr/>
        </p:nvSpPr>
        <p:spPr>
          <a:xfrm>
            <a:off x="46404" y="9863732"/>
            <a:ext cx="20415501" cy="1484590"/>
          </a:xfrm>
          <a:prstGeom prst="roundRect">
            <a:avLst/>
          </a:prstGeom>
          <a:solidFill>
            <a:schemeClr val="bg1"/>
          </a:solidFill>
          <a:ln>
            <a:solidFill>
              <a:srgbClr val="3F7E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1" name="Google Shape;291;p23"/>
          <p:cNvSpPr txBox="1"/>
          <p:nvPr/>
        </p:nvSpPr>
        <p:spPr>
          <a:xfrm>
            <a:off x="46403" y="9935740"/>
            <a:ext cx="20418059" cy="131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5242" tIns="165242" rIns="165242" bIns="165242" anchor="t" anchorCtr="0">
            <a:spAutoFit/>
          </a:bodyPr>
          <a:lstStyle/>
          <a:p>
            <a:pPr algn="ctr">
              <a:lnSpc>
                <a:spcPct val="107916"/>
              </a:lnSpc>
              <a:spcBef>
                <a:spcPts val="1446"/>
              </a:spcBef>
              <a:buClr>
                <a:schemeClr val="dk1"/>
              </a:buClr>
              <a:buSzPts val="880"/>
            </a:pPr>
            <a:r>
              <a:rPr lang="pt-BR" sz="4800" dirty="0" smtClean="0">
                <a:ln>
                  <a:solidFill>
                    <a:schemeClr val="tx1"/>
                  </a:solidFill>
                </a:ln>
              </a:rPr>
              <a:t>Estamos buscando conectar com os INOVADORES para testar nossas hipóteses</a:t>
            </a:r>
            <a:endParaRPr sz="4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194" name="Picture 2" descr="D:\GEOMATICA\Gustavo+Curso Geoestatistica UFRGS\Catalisa Sensor Green\Videos\1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48" b="41550"/>
          <a:stretch/>
        </p:blipFill>
        <p:spPr bwMode="auto">
          <a:xfrm>
            <a:off x="2959423" y="6119316"/>
            <a:ext cx="14630345" cy="28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1020773" y="-73373"/>
            <a:ext cx="6278763" cy="41213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" descr="brasao_UFSC_CURITIBANOS_impressao__vertical_sigla_col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1" y="203131"/>
            <a:ext cx="3600400" cy="516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C0E1E"/>
              </a:clrFrom>
              <a:clrTo>
                <a:srgbClr val="0C0E1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t="39983" r="14821" b="40885"/>
          <a:stretch/>
        </p:blipFill>
        <p:spPr>
          <a:xfrm>
            <a:off x="11024319" y="437081"/>
            <a:ext cx="8664022" cy="2349295"/>
          </a:xfrm>
          <a:prstGeom prst="rect">
            <a:avLst/>
          </a:prstGeom>
        </p:spPr>
      </p:pic>
      <p:pic>
        <p:nvPicPr>
          <p:cNvPr id="3074" name="Picture 2" descr="Soft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439" y="2878956"/>
            <a:ext cx="6107075" cy="204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aculdade de Economia, Administração e Contabilidade da Universidade de São  Paulo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15" y="437083"/>
            <a:ext cx="4194776" cy="489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30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</TotalTime>
  <Words>135</Words>
  <Application>Microsoft Office PowerPoint</Application>
  <PresentationFormat>Personalizar</PresentationFormat>
  <Paragraphs>41</Paragraphs>
  <Slides>9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LabGeo</dc:creator>
  <cp:lastModifiedBy>LabGeo</cp:lastModifiedBy>
  <cp:revision>253</cp:revision>
  <dcterms:created xsi:type="dcterms:W3CDTF">2023-05-12T19:28:06Z</dcterms:created>
  <dcterms:modified xsi:type="dcterms:W3CDTF">2023-10-04T14:53:49Z</dcterms:modified>
</cp:coreProperties>
</file>